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ru-RU"/>
    </a:defPPr>
    <a:lvl1pPr marL="0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65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930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894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858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127993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  <a:srgbClr val="0394ED"/>
    <a:srgbClr val="36AE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904" autoAdjust="0"/>
    <p:restoredTop sz="94660" autoAdjust="0"/>
  </p:normalViewPr>
  <p:slideViewPr>
    <p:cSldViewPr snapToGrid="0" showGuides="1">
      <p:cViewPr varScale="1">
        <p:scale>
          <a:sx n="60" d="100"/>
          <a:sy n="60" d="100"/>
        </p:scale>
        <p:origin x="-1762" y="-115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1843430400" cy="1843430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08.05.2019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08.05.2019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08.05.2019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08.05.2019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919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8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7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7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08.05.2019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067801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08.05.2019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08.05.2019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08.05.2019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08.05.2019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08.05.2019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965" indent="0">
              <a:buNone/>
              <a:defRPr sz="3900"/>
            </a:lvl2pPr>
            <a:lvl3pPr marL="1279930" indent="0">
              <a:buNone/>
              <a:defRPr sz="3300"/>
            </a:lvl3pPr>
            <a:lvl4pPr marL="1919894" indent="0">
              <a:buNone/>
              <a:defRPr sz="2800"/>
            </a:lvl4pPr>
            <a:lvl5pPr marL="2559858" indent="0">
              <a:buNone/>
              <a:defRPr sz="2800"/>
            </a:lvl5pPr>
            <a:lvl6pPr marL="3199822" indent="0">
              <a:buNone/>
              <a:defRPr sz="2800"/>
            </a:lvl6pPr>
            <a:lvl7pPr marL="3839787" indent="0">
              <a:buNone/>
              <a:defRPr sz="2800"/>
            </a:lvl7pPr>
            <a:lvl8pPr marL="4479752" indent="0">
              <a:buNone/>
              <a:defRPr sz="2800"/>
            </a:lvl8pPr>
            <a:lvl9pPr marL="5119717" indent="0">
              <a:buNone/>
              <a:defRPr sz="2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2454-1C98-41AB-AF01-0F68EA0D0B88}" type="datetimeFigureOut">
              <a:rPr lang="ru-RU" smtClean="0"/>
              <a:pPr/>
              <a:t>08.05.2019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00C-58B9-46D1-9A17-EDA9479F34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93" tIns="63997" rIns="127993" bIns="639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7993" tIns="63997" rIns="127993" bIns="639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92454-1C98-41AB-AF01-0F68EA0D0B88}" type="datetimeFigureOut">
              <a:rPr lang="ru-RU" smtClean="0"/>
              <a:pPr/>
              <a:t>08.05.2019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4300C-58B9-46D1-9A17-EDA9479F34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930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74" indent="-479974" algn="l" defTabSz="127993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42" indent="-399977" algn="l" defTabSz="127993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12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875" indent="-319982" algn="l" defTabSz="12799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840" indent="-319982" algn="l" defTabSz="127993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image" Target="../media/image28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5\Desktop\Игорь\_ГАЗЕТА\№17 Май-2019, День Победы\материалы\DSC_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95160"/>
            <a:ext cx="2842260" cy="1894840"/>
          </a:xfrm>
          <a:prstGeom prst="rect">
            <a:avLst/>
          </a:prstGeom>
          <a:noFill/>
        </p:spPr>
      </p:pic>
      <p:pic>
        <p:nvPicPr>
          <p:cNvPr id="2050" name="Picture 2" descr="C:\Users\15\Downloads\IMG_20190430_111129.jpg"/>
          <p:cNvPicPr>
            <a:picLocks noChangeAspect="1" noChangeArrowheads="1"/>
          </p:cNvPicPr>
          <p:nvPr/>
        </p:nvPicPr>
        <p:blipFill>
          <a:blip r:embed="rId3" cstate="print"/>
          <a:srcRect l="22143" t="2975" r="5476" b="7185"/>
          <a:stretch>
            <a:fillRect/>
          </a:stretch>
        </p:blipFill>
        <p:spPr bwMode="auto">
          <a:xfrm>
            <a:off x="6400798" y="7000240"/>
            <a:ext cx="2794001" cy="260096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00800" y="6540309"/>
            <a:ext cx="506423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2075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Вторую весну коллектив ГКБ № 15 им. О.М. Филатова присоединяется к  акции памяти «Бессмертный полк», приуроченной ко Дню Победы. Основной целью мероприятия является сохранение памяти о каждом свидетеле военных событий и передача этой памяти будущему поколению.</a:t>
            </a:r>
          </a:p>
          <a:p>
            <a:pPr marL="2779713" indent="92075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 Сотрудники клиники приносят письма с фронта, документы, свидетельствующие о памятном событии, фотографии своих родных и близких, делятся рассказами об их славном боевом пути в годы Великой Отечественной войны. Эти воспоминания - лучшее доказательство того, что память о тех великих событиях сильнее времени. О ветеранах, годах тяжелых боев и испытаний и рассказывает  экспозиция в холле главного корпуса больницы. Под рубрикой </a:t>
            </a:r>
            <a:r>
              <a:rPr lang="en-US" sz="700" i="1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ru-RU" sz="700" i="1" dirty="0" smtClean="0">
                <a:latin typeface="Arial" pitchFamily="34" charset="0"/>
                <a:cs typeface="Arial" pitchFamily="34" charset="0"/>
              </a:rPr>
              <a:t>БессмертныйПолкГКБ15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мы публиковали в наших социальных сетях и на официальном сайте фотографии, рассказы и другие материалы о военном времени.</a:t>
            </a:r>
          </a:p>
          <a:p>
            <a:pPr marL="2779713" indent="92075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 этом номере «Филатовского вестника» мы знакомим вас с нашим Бессмертным полком.</a:t>
            </a:r>
          </a:p>
          <a:p>
            <a:pPr marL="2779713" indent="92075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Давайте все  вместе, как написал поэт Н.Н. Добронравов: </a:t>
            </a:r>
          </a:p>
          <a:p>
            <a:pPr marL="2779713" indent="92075" algn="ctr"/>
            <a:r>
              <a:rPr lang="ru-RU" sz="700" i="1" dirty="0" smtClean="0">
                <a:latin typeface="Arial" pitchFamily="34" charset="0"/>
                <a:cs typeface="Arial" pitchFamily="34" charset="0"/>
              </a:rPr>
              <a:t>«Поклонимся великим тем годам,</a:t>
            </a:r>
          </a:p>
          <a:p>
            <a:pPr marL="2779713" indent="92075" algn="ctr"/>
            <a:r>
              <a:rPr lang="ru-RU" sz="700" i="1" dirty="0" smtClean="0">
                <a:latin typeface="Arial" pitchFamily="34" charset="0"/>
                <a:cs typeface="Arial" pitchFamily="34" charset="0"/>
              </a:rPr>
              <a:t>Тем славным командирам и бойцам,</a:t>
            </a:r>
          </a:p>
          <a:p>
            <a:pPr marL="2779713" indent="92075" algn="ctr"/>
            <a:r>
              <a:rPr lang="ru-RU" sz="700" i="1" dirty="0" smtClean="0">
                <a:latin typeface="Arial" pitchFamily="34" charset="0"/>
                <a:cs typeface="Arial" pitchFamily="34" charset="0"/>
              </a:rPr>
              <a:t>И маршалам страны, и рядовым,</a:t>
            </a:r>
          </a:p>
          <a:p>
            <a:pPr marL="2779713" indent="92075" algn="ctr"/>
            <a:r>
              <a:rPr lang="ru-RU" sz="700" i="1" dirty="0" smtClean="0">
                <a:latin typeface="Arial" pitchFamily="34" charset="0"/>
                <a:cs typeface="Arial" pitchFamily="34" charset="0"/>
              </a:rPr>
              <a:t>Поклонимся и мёртвым, и живым»</a:t>
            </a:r>
          </a:p>
          <a:p>
            <a:pPr marL="2779713" indent="92075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Вечная слава и вечная память всем, кто защищал нашу Родину!</a:t>
            </a:r>
          </a:p>
        </p:txBody>
      </p:sp>
      <p:pic>
        <p:nvPicPr>
          <p:cNvPr id="63" name="Picture 8" descr="https://vsednr.ru/wp-content/uploads/2018/05/Den-Pobedy-768x2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7112" y="685506"/>
            <a:ext cx="2635008" cy="94009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205479"/>
            <a:ext cx="5058000" cy="252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400800" y="1651208"/>
            <a:ext cx="5058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Приветственное слово В.И.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Вечорко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, Главного врача ГКБ №15:</a:t>
            </a:r>
          </a:p>
          <a:p>
            <a:pPr indent="88900" algn="just"/>
            <a:r>
              <a:rPr lang="ru-RU" sz="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От всей души поздравляю Вас с Днём Победы!</a:t>
            </a:r>
          </a:p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9 мая мы с чувством особого волнения и гордости отдаем дань уважения всем тем, кто создавал Победу на фронтах Великой Отечественной Войны и в тылу, кто стойко и мужественно преодолевал выпавшие на его долю испытания в самой кровопролитной войне в истории человечества, приближая этот главный праздник нашей страны. Важно, чтобы молодые люди никогда не забывали ветеранов, чья честь и отвага семьдесят четыре года назад дали право на жизнь последующим поколениям, сохранили государственность нашей страны. Этот исторический день напоминает нам о том, как люди разных национальностей и взглядов сплотились в борьбе против врага, положили конец фашизму.</a:t>
            </a:r>
          </a:p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Сколько бы десятилетий не прошло, любовь к Родине, ответственность за её судьбу объединяют всех нас, помогают преодолевать трудности, эффективно решать самые сложные задачи. От себя лично и коллектива Городской клинической больницы № 15 имени О.М. Филатова поздравляю коллег и наших пациентов с праздником, с великим Днем Победы!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379074" y="1678331"/>
            <a:ext cx="1513966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этом номере: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u="sng" dirty="0" smtClean="0">
                <a:latin typeface="Arial" pitchFamily="34" charset="0"/>
                <a:cs typeface="Arial" pitchFamily="34" charset="0"/>
              </a:rPr>
              <a:t>2-3 полосы: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latin typeface="Arial" pitchFamily="34" charset="0"/>
                <a:cs typeface="Arial" pitchFamily="34" charset="0"/>
              </a:rPr>
              <a:t>***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БессмертныйПолкГКБ15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latin typeface="Arial" pitchFamily="34" charset="0"/>
                <a:cs typeface="Arial" pitchFamily="34" charset="0"/>
              </a:rPr>
              <a:t>***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u="sng" dirty="0" smtClean="0">
                <a:latin typeface="Arial" pitchFamily="34" charset="0"/>
                <a:cs typeface="Arial" pitchFamily="34" charset="0"/>
              </a:rPr>
              <a:t>4 полоса:</a:t>
            </a:r>
          </a:p>
          <a:p>
            <a:pPr algn="ctr"/>
            <a:endParaRPr lang="ru-RU" sz="800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800" b="1" dirty="0" smtClean="0">
                <a:latin typeface="Arial" pitchFamily="34" charset="0"/>
                <a:cs typeface="Arial" pitchFamily="34" charset="0"/>
              </a:rPr>
              <a:t>***</a:t>
            </a:r>
          </a:p>
          <a:p>
            <a:pPr algn="ctr"/>
            <a:endParaRPr lang="ru-RU" sz="8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Праздничные наборы и слова благодарности ветеранам в ГКБ №15</a:t>
            </a: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800" b="1" dirty="0" smtClean="0">
                <a:latin typeface="Arial" pitchFamily="34" charset="0"/>
                <a:cs typeface="Arial" pitchFamily="34" charset="0"/>
              </a:rPr>
              <a:t>***</a:t>
            </a: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Акция в КДЦ ГКБ №15 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  «Врачи Москвы – </a:t>
            </a: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                     ветеранам»</a:t>
            </a: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800" b="1" dirty="0" smtClean="0">
                <a:latin typeface="Arial" pitchFamily="34" charset="0"/>
                <a:cs typeface="Arial" pitchFamily="34" charset="0"/>
              </a:rPr>
              <a:t>***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В нашей больнице прошел праздничный концерт, посвящённый Дню Победы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***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0"/>
            <a:ext cx="6400800" cy="677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ФИЛАТОВСКИЙ ВЕСТНИК</a:t>
            </a:r>
            <a:endParaRPr lang="ru-RU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084" y="553034"/>
            <a:ext cx="136987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Выпуск </a:t>
            </a:r>
          </a:p>
          <a:p>
            <a:pPr algn="ctr">
              <a:lnSpc>
                <a:spcPts val="34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№17</a:t>
            </a:r>
          </a:p>
          <a:p>
            <a:pPr algn="ctr">
              <a:lnSpc>
                <a:spcPts val="600"/>
              </a:lnSpc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Май,</a:t>
            </a:r>
            <a:r>
              <a:rPr lang="ru-RU" sz="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000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74536" y="647700"/>
            <a:ext cx="1827064" cy="1048870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6400800" y="1642988"/>
            <a:ext cx="640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38900" y="1494239"/>
            <a:ext cx="1099212" cy="156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ru-RU" sz="600" dirty="0" smtClean="0">
                <a:latin typeface="Arial" pitchFamily="34" charset="0"/>
                <a:cs typeface="Arial" pitchFamily="34" charset="0"/>
              </a:rPr>
              <a:t>(ежемесячное издание)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1780520" y="1994436"/>
            <a:ext cx="6629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599242" y="4799643"/>
            <a:ext cx="9601203" cy="1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1788140" y="3958015"/>
            <a:ext cx="6629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0" y="8876315"/>
            <a:ext cx="6400800" cy="724885"/>
            <a:chOff x="0" y="8876315"/>
            <a:chExt cx="6400800" cy="724885"/>
          </a:xfrm>
        </p:grpSpPr>
        <p:sp>
          <p:nvSpPr>
            <p:cNvPr id="52" name="TextBox 51"/>
            <p:cNvSpPr txBox="1"/>
            <p:nvPr/>
          </p:nvSpPr>
          <p:spPr>
            <a:xfrm>
              <a:off x="0" y="8876315"/>
              <a:ext cx="6400800" cy="7248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111539, Москва, ул. Вешняковская, 23</a:t>
              </a:r>
            </a:p>
            <a:p>
              <a:pPr algn="ctr"/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8 (495) 375-71-01 - Справочная ГКБ №15</a:t>
              </a:r>
            </a:p>
            <a:p>
              <a:pPr algn="ctr"/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8 (495) 375-15-55 - Отдел организации внебюджетной деятельности</a:t>
              </a:r>
            </a:p>
            <a:p>
              <a:pPr algn="ctr">
                <a:spcAft>
                  <a:spcPts val="400"/>
                </a:spcAft>
              </a:pPr>
              <a:r>
                <a:rPr lang="ru-RU" sz="800" i="1" dirty="0" smtClean="0">
                  <a:latin typeface="Arial" pitchFamily="34" charset="0"/>
                  <a:cs typeface="Arial" pitchFamily="34" charset="0"/>
                </a:rPr>
                <a:t>Официальные интернет-ресурсы ГКБ №15 им. О.М. Филатова – </a:t>
              </a:r>
              <a:r>
                <a:rPr lang="en-US" sz="800" i="1" dirty="0" smtClean="0">
                  <a:latin typeface="Arial" pitchFamily="34" charset="0"/>
                  <a:cs typeface="Arial" pitchFamily="34" charset="0"/>
                </a:rPr>
                <a:t>gkb</a:t>
              </a:r>
              <a:r>
                <a:rPr lang="ru-RU" sz="800" i="1" dirty="0" smtClean="0">
                  <a:latin typeface="Arial" pitchFamily="34" charset="0"/>
                  <a:cs typeface="Arial" pitchFamily="34" charset="0"/>
                </a:rPr>
                <a:t>15</a:t>
              </a:r>
              <a:r>
                <a:rPr lang="en-US" sz="800" i="1" dirty="0" smtClean="0">
                  <a:latin typeface="Arial" pitchFamily="34" charset="0"/>
                  <a:cs typeface="Arial" pitchFamily="34" charset="0"/>
                </a:rPr>
                <a:t>.moscow</a:t>
              </a:r>
              <a:endParaRPr lang="ru-RU" sz="800" i="1" dirty="0" smtClean="0">
                <a:latin typeface="Arial" pitchFamily="34" charset="0"/>
                <a:cs typeface="Arial" pitchFamily="34" charset="0"/>
              </a:endParaRPr>
            </a:p>
            <a:p>
              <a:pPr indent="444500" algn="ctr"/>
              <a:r>
                <a:rPr lang="en-US" sz="800" b="1" i="1" dirty="0" smtClean="0">
                  <a:latin typeface="Arial" pitchFamily="34" charset="0"/>
                  <a:cs typeface="Arial" pitchFamily="34" charset="0"/>
                </a:rPr>
                <a:t>@15gkb	          </a:t>
              </a:r>
              <a:r>
                <a:rPr lang="ru-RU" sz="8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00" b="1" i="1" dirty="0" smtClean="0">
                  <a:latin typeface="Arial" pitchFamily="34" charset="0"/>
                  <a:cs typeface="Arial" pitchFamily="34" charset="0"/>
                </a:rPr>
                <a:t>@15gkb	          @filatovka15</a:t>
              </a:r>
              <a:endParaRPr lang="ru-RU" sz="800" b="1" i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Рисунок 52" descr="fb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00784" y="9357360"/>
              <a:ext cx="243840" cy="243840"/>
            </a:xfrm>
            <a:prstGeom prst="rect">
              <a:avLst/>
            </a:prstGeom>
          </p:spPr>
        </p:pic>
        <p:pic>
          <p:nvPicPr>
            <p:cNvPr id="54" name="Рисунок 53" descr="inst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85872" y="9332976"/>
              <a:ext cx="268224" cy="268224"/>
            </a:xfrm>
            <a:prstGeom prst="rect">
              <a:avLst/>
            </a:prstGeom>
          </p:spPr>
        </p:pic>
        <p:pic>
          <p:nvPicPr>
            <p:cNvPr id="55" name="Рисунок 54" descr="vk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47744" y="9351264"/>
              <a:ext cx="249936" cy="249936"/>
            </a:xfrm>
            <a:prstGeom prst="rect">
              <a:avLst/>
            </a:prstGeom>
          </p:spPr>
        </p:pic>
      </p:grpSp>
      <p:cxnSp>
        <p:nvCxnSpPr>
          <p:cNvPr id="26" name="Прямая соединительная линия 25"/>
          <p:cNvCxnSpPr/>
          <p:nvPr/>
        </p:nvCxnSpPr>
        <p:spPr>
          <a:xfrm rot="5400000">
            <a:off x="7481047" y="5618661"/>
            <a:ext cx="796065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00800" y="6425713"/>
            <a:ext cx="505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n w="3175">
                  <a:solidFill>
                    <a:schemeClr val="bg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1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НАШИ СОТРУДНИКИ ПРИСОЕДИНЯЮТСЯ К АКЦИИ БЕССМЕРТНОГО ПОЛКА</a:t>
            </a:r>
            <a:endParaRPr lang="ru-RU" sz="1000" b="1" dirty="0">
              <a:ln w="3175">
                <a:solidFill>
                  <a:schemeClr val="bg2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1"/>
                  </a:gs>
                  <a:gs pos="50000">
                    <a:srgbClr val="FFC000"/>
                  </a:gs>
                  <a:gs pos="100000">
                    <a:srgbClr val="FFC000"/>
                  </a:gs>
                </a:gsLst>
                <a:lin ang="54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26224" y="5725504"/>
            <a:ext cx="4332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Международное общественное движение по сохранению личной памяти о поколении Великой Отечественной войны. Участники движения ежегодно в День Победы проходят колонной по улицам городов с фотографиями своих родственников - ветеранов армии и флота, партизан, подпольщиков, бойцов Сопротивления, тружеников тыла, узников концлагеря, блокадников, детей войны, - а также записывают семейные истории о них в Народную летопись на сайте движения «Бессмертный полк»</a:t>
            </a:r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6" descr="http://up40.com/content/images/products/photos/Logo_Polk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5725160"/>
            <a:ext cx="780288" cy="715264"/>
          </a:xfrm>
          <a:prstGeom prst="rect">
            <a:avLst/>
          </a:prstGeom>
          <a:noFill/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0"/>
            <a:ext cx="6400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2075"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Праздничные наборы и слова благодарности – ветеранам </a:t>
            </a:r>
          </a:p>
          <a:p>
            <a:pPr indent="92075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7 мая 2018 года, в преддверии Дня Победы, согласно уже сложившейся традиции, в ГКБ № 15 им. О.М. Филатова силами Молодёжного совета и администрации были вручены подарки всем находящимся на этот момент на лечение ветеранам Великой Отечественной войны и труженикам тыла. </a:t>
            </a:r>
          </a:p>
          <a:p>
            <a:pPr indent="92075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Вручая праздничные наборы, участники акции высказали слова благодарности, поздравили и пожелали всем пожилым пациентам скорейшего выздоровления и долгих лет жизни. </a:t>
            </a:r>
          </a:p>
          <a:p>
            <a:pPr indent="92075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Ветераны, в свою очередь, поблагодарили молодежь и руководство больницы за заботу и чуткость.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2733455" y="6009999"/>
            <a:ext cx="3667345" cy="2880001"/>
            <a:chOff x="4240800" y="3360599"/>
            <a:chExt cx="3667345" cy="2880001"/>
          </a:xfrm>
        </p:grpSpPr>
        <p:pic>
          <p:nvPicPr>
            <p:cNvPr id="1026" name="Picture 2" descr="C:\Users\15\Desktop\Игорь\_ГАЗЕТА\№17 Май-2019, День Победы\материалы\160а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40800" y="3360600"/>
              <a:ext cx="1480127" cy="1440000"/>
            </a:xfrm>
            <a:prstGeom prst="rect">
              <a:avLst/>
            </a:prstGeom>
            <a:noFill/>
          </p:spPr>
        </p:pic>
        <p:pic>
          <p:nvPicPr>
            <p:cNvPr id="1027" name="Picture 3" descr="C:\Users\15\Desktop\Игорь\_ГАЗЕТА\№17 Май-2019, День Победы\материалы\181а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15000" y="3360599"/>
              <a:ext cx="2193145" cy="1462097"/>
            </a:xfrm>
            <a:prstGeom prst="rect">
              <a:avLst/>
            </a:prstGeom>
            <a:noFill/>
          </p:spPr>
        </p:pic>
        <p:pic>
          <p:nvPicPr>
            <p:cNvPr id="1028" name="Picture 4" descr="C:\Users\15\Desktop\Игорь\_ГАЗЕТА\№17 Май-2019, День Победы\материалы\184а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00800" y="4800600"/>
              <a:ext cx="1507345" cy="1440000"/>
            </a:xfrm>
            <a:prstGeom prst="rect">
              <a:avLst/>
            </a:prstGeom>
            <a:noFill/>
          </p:spPr>
        </p:pic>
        <p:pic>
          <p:nvPicPr>
            <p:cNvPr id="1029" name="Picture 5" descr="C:\Users\15\Desktop\Игорь\_ГАЗЕТА\№17 Май-2019, День Победы\материалы\191а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40800" y="4800600"/>
              <a:ext cx="2160000" cy="1440000"/>
            </a:xfrm>
            <a:prstGeom prst="rect">
              <a:avLst/>
            </a:prstGeom>
            <a:noFill/>
          </p:spPr>
        </p:pic>
      </p:grpSp>
      <p:grpSp>
        <p:nvGrpSpPr>
          <p:cNvPr id="36" name="Группа 35"/>
          <p:cNvGrpSpPr/>
          <p:nvPr/>
        </p:nvGrpSpPr>
        <p:grpSpPr>
          <a:xfrm>
            <a:off x="0" y="5341650"/>
            <a:ext cx="6400800" cy="1647497"/>
            <a:chOff x="0" y="4107210"/>
            <a:chExt cx="6400800" cy="1647497"/>
          </a:xfrm>
        </p:grpSpPr>
        <p:sp>
          <p:nvSpPr>
            <p:cNvPr id="31" name="Rectangle 1"/>
            <p:cNvSpPr>
              <a:spLocks noChangeArrowheads="1"/>
            </p:cNvSpPr>
            <p:nvPr/>
          </p:nvSpPr>
          <p:spPr bwMode="auto">
            <a:xfrm>
              <a:off x="0" y="4107210"/>
              <a:ext cx="640080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indent="92075" algn="just"/>
              <a:r>
                <a:rPr lang="ru-RU" sz="1000" b="1" dirty="0" smtClean="0">
                  <a:latin typeface="Arial" pitchFamily="34" charset="0"/>
                  <a:cs typeface="Arial" pitchFamily="34" charset="0"/>
                </a:rPr>
                <a:t>С ПОЖЕЛАНИЯМИ МИРА, СЧАСТЬЯ и ЛЮБВИ… </a:t>
              </a:r>
            </a:p>
            <a:p>
              <a:pPr indent="87313" algn="just"/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…прошёл 7 мая 2019 года в ГКБ №15 им. О.М. Филатова праздничный концерт, посвящённый Дню Победы. </a:t>
              </a:r>
            </a:p>
            <a:p>
              <a:pPr indent="92075" algn="just"/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Поздравить коллектив больницы и пациентов пришли ведущие артисты легендарного дважды Краснознамённого ордена Красной Звезды Академического ансамбля песни и пляски Российской армии имени А. В. Александрова. В их исполнении прозвучали хорошо знакомые многим лирические и патриотические песни прошлых лет, такие так «Журавли», «Горячий снег», «Поклонимся великим тем годам», «Я люблю тебя, Россия», «О, море-море» и др. </a:t>
              </a:r>
            </a:p>
          </p:txBody>
        </p:sp>
        <p:sp>
          <p:nvSpPr>
            <p:cNvPr id="35" name="Rectangle 1"/>
            <p:cNvSpPr>
              <a:spLocks noChangeArrowheads="1"/>
            </p:cNvSpPr>
            <p:nvPr/>
          </p:nvSpPr>
          <p:spPr bwMode="auto">
            <a:xfrm>
              <a:off x="0" y="4800600"/>
              <a:ext cx="27305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indent="92075" algn="just"/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Все, кто посетил это праздничное мероприятие, больше часа провели в тёплой, ностальгической атмосфере, благотворно влияющей на состояние микроклимата коллектива клиники и на процесс выздоровления больных. </a:t>
              </a:r>
            </a:p>
            <a:p>
              <a:pPr indent="92075" algn="just"/>
              <a:r>
                <a:rPr lang="ru-RU" sz="700" dirty="0" smtClean="0">
                  <a:latin typeface="Arial" pitchFamily="34" charset="0"/>
                  <a:cs typeface="Arial" pitchFamily="34" charset="0"/>
                </a:rPr>
                <a:t>После концерта сотрудники ГКБ №15 им. О.М. Филатова, ветераны войны и труженики тыла, поблагодарили артистов и поздравили всех присутствующих с наступающим праздником.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0" y="907720"/>
            <a:ext cx="6400800" cy="2846400"/>
            <a:chOff x="0" y="3377400"/>
            <a:chExt cx="6400800" cy="2846400"/>
          </a:xfrm>
        </p:grpSpPr>
        <p:pic>
          <p:nvPicPr>
            <p:cNvPr id="1031" name="Picture 7" descr="C:\Users\15\Downloads\_ЗАГРУЗКИ 19.05.МАЙ\07 Подарки ветеранам\DSC_1788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4800600"/>
              <a:ext cx="2134800" cy="1423200"/>
            </a:xfrm>
            <a:prstGeom prst="rect">
              <a:avLst/>
            </a:prstGeom>
            <a:noFill/>
          </p:spPr>
        </p:pic>
        <p:pic>
          <p:nvPicPr>
            <p:cNvPr id="1032" name="Picture 8" descr="C:\Users\15\Downloads\_ЗАГРУЗКИ 19.05.МАЙ\07 Подарки ветеранам\DSC_1658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30107" y="3377400"/>
              <a:ext cx="2134800" cy="1423200"/>
            </a:xfrm>
            <a:prstGeom prst="rect">
              <a:avLst/>
            </a:prstGeom>
            <a:noFill/>
          </p:spPr>
        </p:pic>
        <p:pic>
          <p:nvPicPr>
            <p:cNvPr id="1033" name="Picture 9" descr="C:\Users\15\Downloads\_ЗАГРУЗКИ 19.05.МАЙ\07 Подарки ветеранам\DSC_1664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133600" y="4800600"/>
              <a:ext cx="2134800" cy="1423200"/>
            </a:xfrm>
            <a:prstGeom prst="rect">
              <a:avLst/>
            </a:prstGeom>
            <a:noFill/>
          </p:spPr>
        </p:pic>
        <p:pic>
          <p:nvPicPr>
            <p:cNvPr id="1034" name="Picture 10" descr="C:\Users\15\Downloads\_ЗАГРУЗКИ 19.05.МАЙ\07 Подарки ветеранам\DSC_1704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3377400"/>
              <a:ext cx="2134800" cy="1423200"/>
            </a:xfrm>
            <a:prstGeom prst="rect">
              <a:avLst/>
            </a:prstGeom>
            <a:noFill/>
          </p:spPr>
        </p:pic>
        <p:pic>
          <p:nvPicPr>
            <p:cNvPr id="1035" name="Picture 11" descr="C:\Users\15\Downloads\_ЗАГРУЗКИ 19.05.МАЙ\07 Подарки ветеранам\DSC_1719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266000" y="4800600"/>
              <a:ext cx="2134800" cy="1423200"/>
            </a:xfrm>
            <a:prstGeom prst="rect">
              <a:avLst/>
            </a:prstGeom>
            <a:noFill/>
          </p:spPr>
        </p:pic>
        <p:pic>
          <p:nvPicPr>
            <p:cNvPr id="1036" name="Picture 12" descr="C:\Users\15\Downloads\_ЗАГРУЗКИ 19.05.МАЙ\07 Подарки ветеранам\DSC_1741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266000" y="3377400"/>
              <a:ext cx="2134800" cy="1423200"/>
            </a:xfrm>
            <a:prstGeom prst="rect">
              <a:avLst/>
            </a:prstGeom>
            <a:noFill/>
          </p:spPr>
        </p:pic>
      </p:grpSp>
      <p:cxnSp>
        <p:nvCxnSpPr>
          <p:cNvPr id="46" name="Прямая соединительная линия 45"/>
          <p:cNvCxnSpPr/>
          <p:nvPr/>
        </p:nvCxnSpPr>
        <p:spPr>
          <a:xfrm>
            <a:off x="0" y="3752532"/>
            <a:ext cx="640080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3771900"/>
            <a:ext cx="6400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2075"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 преддверии Дня победы прошла акция «Врачи Москвы – ветеранам» в КДЦ ГКБ №15</a:t>
            </a:r>
          </a:p>
          <a:p>
            <a:pPr marL="2955925" indent="92075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Все ветераны, кто пришел в этот день в консультативно-диагностический центр, смогли пройти обследование, воспользоваться возможностями современной медицинской техники, которыми оснащена клиника, получить консультации высокопрофессиональных врачей больницы, таких, как кардиолог, офтальмолог, хирург, уролог.</a:t>
            </a:r>
          </a:p>
          <a:p>
            <a:pPr marL="2955925" indent="92075" algn="just"/>
            <a:r>
              <a:rPr lang="ru-RU" sz="700" dirty="0" smtClean="0">
                <a:latin typeface="Arial" pitchFamily="34" charset="0"/>
                <a:cs typeface="Arial" pitchFamily="34" charset="0"/>
              </a:rPr>
              <a:t>Акция показала, насколько важно сейчас дарить пожилым участникам Великой Отечественной войны заботу, внимание и общение; дать возможность ветеранам почувствовать благодарность молодого поколения и получить необходимую помощь. Как говорили участники акции: – такие мероприятия помогают людям пожилого возраста находиться в хорошей форме, а подрастающему поколению еще раз сказать спасибо ветеранам за Великую Победу.</a:t>
            </a:r>
          </a:p>
        </p:txBody>
      </p:sp>
      <p:pic>
        <p:nvPicPr>
          <p:cNvPr id="3" name="Picture 2" descr="C:\Users\15\Downloads\1.JPG"/>
          <p:cNvPicPr>
            <a:picLocks noChangeAspect="1" noChangeArrowheads="1"/>
          </p:cNvPicPr>
          <p:nvPr/>
        </p:nvPicPr>
        <p:blipFill>
          <a:blip r:embed="rId22" cstate="print"/>
          <a:srcRect l="4135" t="19729" r="29946" b="911"/>
          <a:stretch>
            <a:fillRect/>
          </a:stretch>
        </p:blipFill>
        <p:spPr bwMode="auto">
          <a:xfrm>
            <a:off x="0" y="4003484"/>
            <a:ext cx="1652016" cy="1325879"/>
          </a:xfrm>
          <a:prstGeom prst="rect">
            <a:avLst/>
          </a:prstGeom>
          <a:noFill/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0" y="5329364"/>
            <a:ext cx="640080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15\Downloads\5.JPG"/>
          <p:cNvPicPr>
            <a:picLocks noChangeAspect="1" noChangeArrowheads="1"/>
          </p:cNvPicPr>
          <p:nvPr/>
        </p:nvPicPr>
        <p:blipFill>
          <a:blip r:embed="rId23" cstate="print"/>
          <a:srcRect l="4237" r="3721"/>
          <a:stretch>
            <a:fillRect/>
          </a:stretch>
        </p:blipFill>
        <p:spPr bwMode="auto">
          <a:xfrm>
            <a:off x="1505712" y="4006152"/>
            <a:ext cx="1511808" cy="1324800"/>
          </a:xfrm>
          <a:prstGeom prst="rect">
            <a:avLst/>
          </a:prstGeom>
          <a:noFill/>
        </p:spPr>
      </p:pic>
      <p:pic>
        <p:nvPicPr>
          <p:cNvPr id="8" name="Picture 5" descr="http://storage.inovaco.ru/media/cache/a7/4c/dc/b3/cd/b1/a74cdcb3cdb1b0094ab7e2b3c372b5d2.png"/>
          <p:cNvPicPr>
            <a:picLocks noChangeAspect="1" noChangeArrowheads="1"/>
          </p:cNvPicPr>
          <p:nvPr/>
        </p:nvPicPr>
        <p:blipFill>
          <a:blip r:embed="rId24" cstate="print"/>
          <a:srcRect l="8000" r="7429"/>
          <a:stretch>
            <a:fillRect/>
          </a:stretch>
        </p:blipFill>
        <p:spPr bwMode="auto">
          <a:xfrm>
            <a:off x="11574780" y="2994876"/>
            <a:ext cx="1127760" cy="350304"/>
          </a:xfrm>
          <a:prstGeom prst="rect">
            <a:avLst/>
          </a:prstGeom>
          <a:noFill/>
        </p:spPr>
      </p:pic>
      <p:pic>
        <p:nvPicPr>
          <p:cNvPr id="49" name="Picture 37" descr="http://www.playcast.ru/uploads/2016/05/07/18571332.png"/>
          <p:cNvPicPr>
            <a:picLocks noChangeAspect="1" noChangeArrowheads="1"/>
          </p:cNvPicPr>
          <p:nvPr/>
        </p:nvPicPr>
        <p:blipFill>
          <a:blip r:embed="rId25" cstate="print"/>
          <a:srcRect l="23677"/>
          <a:stretch>
            <a:fillRect/>
          </a:stretch>
        </p:blipFill>
        <p:spPr bwMode="auto">
          <a:xfrm>
            <a:off x="11864340" y="2620013"/>
            <a:ext cx="700475" cy="688335"/>
          </a:xfrm>
          <a:prstGeom prst="rect">
            <a:avLst/>
          </a:prstGeom>
          <a:noFill/>
        </p:spPr>
      </p:pic>
      <p:pic>
        <p:nvPicPr>
          <p:cNvPr id="10" name="Picture 6" descr="C:\Users\15\Downloads\_ЗАГРУЗКИ 19.05.МАЙ\07 Подарки ветеранам\DSC_1790.JPG"/>
          <p:cNvPicPr>
            <a:picLocks noChangeAspect="1" noChangeArrowheads="1"/>
          </p:cNvPicPr>
          <p:nvPr/>
        </p:nvPicPr>
        <p:blipFill>
          <a:blip r:embed="rId26" cstate="print"/>
          <a:srcRect l="10050" r="9078"/>
          <a:stretch>
            <a:fillRect/>
          </a:stretch>
        </p:blipFill>
        <p:spPr bwMode="auto">
          <a:xfrm>
            <a:off x="11574780" y="5006340"/>
            <a:ext cx="1120140" cy="923380"/>
          </a:xfrm>
          <a:prstGeom prst="rect">
            <a:avLst/>
          </a:prstGeom>
          <a:noFill/>
        </p:spPr>
      </p:pic>
      <p:pic>
        <p:nvPicPr>
          <p:cNvPr id="11" name="Picture 7" descr="C:\Users\15\Downloads\_ЗАГРУЗКИ 19.04.АПРЕЛЬ\26 Афиша ДОД в КДЦ 7 мая\Афиша ДОД КДЦ 07.04.19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1578273" y="6800533"/>
            <a:ext cx="1126800" cy="7750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12" name="Picture 8" descr="C:\Users\15\Downloads\_ЗАГРУЗКИ 19.05.МАЙ\07 Прошел Концерт ко Дню Победы\DSC_1824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1571287" y="8562023"/>
            <a:ext cx="1134000" cy="7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Прямая соединительная линия 108"/>
          <p:cNvCxnSpPr/>
          <p:nvPr/>
        </p:nvCxnSpPr>
        <p:spPr>
          <a:xfrm rot="5400000">
            <a:off x="1599242" y="4799643"/>
            <a:ext cx="9601203" cy="1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15\Desktop\Игорь\_ГАЗЕТА\№17 Май-2019, День Победы\материалы\9 мая-конвертирован-изображения\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00201"/>
            <a:ext cx="3200400" cy="2400399"/>
          </a:xfrm>
          <a:prstGeom prst="rect">
            <a:avLst/>
          </a:prstGeom>
          <a:noFill/>
        </p:spPr>
      </p:pic>
      <p:pic>
        <p:nvPicPr>
          <p:cNvPr id="1027" name="Picture 3" descr="C:\Users\15\Desktop\Игорь\_ГАЗЕТА\№17 Май-2019, День Победы\материалы\9 мая-конвертирован-изображения\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400201"/>
            <a:ext cx="3200400" cy="2400399"/>
          </a:xfrm>
          <a:prstGeom prst="rect">
            <a:avLst/>
          </a:prstGeom>
          <a:noFill/>
        </p:spPr>
      </p:pic>
      <p:pic>
        <p:nvPicPr>
          <p:cNvPr id="1028" name="Picture 4" descr="C:\Users\15\Desktop\Игорь\_ГАЗЕТА\№17 Май-2019, День Победы\материалы\9 мая-конвертирован-изображения\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00600"/>
            <a:ext cx="3200400" cy="2400399"/>
          </a:xfrm>
          <a:prstGeom prst="rect">
            <a:avLst/>
          </a:prstGeom>
          <a:noFill/>
        </p:spPr>
      </p:pic>
      <p:pic>
        <p:nvPicPr>
          <p:cNvPr id="1029" name="Picture 5" descr="C:\Users\15\Desktop\Игорь\_ГАЗЕТА\№17 Май-2019, День Победы\материалы\9 мая-конвертирован-изображения\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800600"/>
            <a:ext cx="3200400" cy="2400399"/>
          </a:xfrm>
          <a:prstGeom prst="rect">
            <a:avLst/>
          </a:prstGeom>
          <a:noFill/>
        </p:spPr>
      </p:pic>
      <p:pic>
        <p:nvPicPr>
          <p:cNvPr id="1030" name="Picture 6" descr="C:\Users\15\Desktop\Игорь\_ГАЗЕТА\№17 Май-2019, День Победы\материалы\9 мая-конвертирован-изображения\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200801"/>
            <a:ext cx="3200400" cy="2400399"/>
          </a:xfrm>
          <a:prstGeom prst="rect">
            <a:avLst/>
          </a:prstGeom>
          <a:noFill/>
        </p:spPr>
      </p:pic>
      <p:pic>
        <p:nvPicPr>
          <p:cNvPr id="1031" name="Picture 7" descr="C:\Users\15\Desktop\Игорь\_ГАЗЕТА\№17 Май-2019, День Победы\материалы\9 мая-конвертирован-изображения\00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7200801"/>
            <a:ext cx="3200400" cy="2400399"/>
          </a:xfrm>
          <a:prstGeom prst="rect">
            <a:avLst/>
          </a:prstGeom>
          <a:noFill/>
        </p:spPr>
      </p:pic>
      <p:pic>
        <p:nvPicPr>
          <p:cNvPr id="1032" name="Picture 8" descr="C:\Users\15\Desktop\Игорь\_ГАЗЕТА\№17 Май-2019, День Победы\материалы\9 мая-конвертирован-изображения\00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0"/>
            <a:ext cx="3200400" cy="2400399"/>
          </a:xfrm>
          <a:prstGeom prst="rect">
            <a:avLst/>
          </a:prstGeom>
          <a:noFill/>
        </p:spPr>
      </p:pic>
      <p:pic>
        <p:nvPicPr>
          <p:cNvPr id="1033" name="Picture 9" descr="C:\Users\15\Desktop\Игорь\_ГАЗЕТА\№17 Май-2019, День Победы\материалы\9 мая-конвертирован-изображения\00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01200" y="0"/>
            <a:ext cx="3200400" cy="2400399"/>
          </a:xfrm>
          <a:prstGeom prst="rect">
            <a:avLst/>
          </a:prstGeom>
          <a:noFill/>
        </p:spPr>
      </p:pic>
      <p:pic>
        <p:nvPicPr>
          <p:cNvPr id="1035" name="Picture 11" descr="C:\Users\15\Desktop\Игорь\_ГАЗЕТА\№17 Май-2019, День Победы\материалы\9 мая-конвертирован-изображения\003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2400201"/>
            <a:ext cx="3200400" cy="2400399"/>
          </a:xfrm>
          <a:prstGeom prst="rect">
            <a:avLst/>
          </a:prstGeom>
          <a:noFill/>
        </p:spPr>
      </p:pic>
      <p:pic>
        <p:nvPicPr>
          <p:cNvPr id="1036" name="Picture 12" descr="C:\Users\15\Desktop\Игорь\_ГАЗЕТА\№17 Май-2019, День Победы\материалы\9 мая-конвертирован-изображения\003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4800600"/>
            <a:ext cx="3200400" cy="2400399"/>
          </a:xfrm>
          <a:prstGeom prst="rect">
            <a:avLst/>
          </a:prstGeom>
          <a:noFill/>
        </p:spPr>
      </p:pic>
      <p:pic>
        <p:nvPicPr>
          <p:cNvPr id="1037" name="Picture 13" descr="C:\Users\15\Desktop\Игорь\_ГАЗЕТА\№17 Май-2019, День Победы\материалы\9 мая-конвертирован-изображения\003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601200" y="4800600"/>
            <a:ext cx="3200400" cy="2400399"/>
          </a:xfrm>
          <a:prstGeom prst="rect">
            <a:avLst/>
          </a:prstGeom>
          <a:noFill/>
        </p:spPr>
      </p:pic>
      <p:pic>
        <p:nvPicPr>
          <p:cNvPr id="1038" name="Picture 14" descr="C:\Users\15\Desktop\Игорь\_ГАЗЕТА\№17 Май-2019, День Победы\материалы\9 мая-конвертирован-изображения\003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00800" y="7200801"/>
            <a:ext cx="3200400" cy="2400399"/>
          </a:xfrm>
          <a:prstGeom prst="rect">
            <a:avLst/>
          </a:prstGeom>
          <a:noFill/>
        </p:spPr>
      </p:pic>
      <p:pic>
        <p:nvPicPr>
          <p:cNvPr id="1039" name="Picture 15" descr="C:\Users\15\Desktop\Игорь\_ГАЗЕТА\№17 Май-2019, День Победы\материалы\9 мая-конвертирован-изображения\003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601200" y="7200801"/>
            <a:ext cx="3200400" cy="2400399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0400" y="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1" name="AutoShape 17" descr="https://apf.mail.ru/cgi-bin/readmsg/DSC_1668.JPG?id=15562681160000000758%3B0%3B0&amp;x-email=15gkb%40list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utoShape 19" descr="https://apf.mail.ru/cgi-bin/readmsg/DSC_1668.JPG?id=15562681160000000758%3B0%3B0&amp;x-email=15gkb%40list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3200400" cy="221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 descr="https://pp.userapi.com/c824501/v824501706/121ccf/oO0U3xWXlaE.jpg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2211543"/>
            <a:ext cx="3200400" cy="1908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0" y="2192054"/>
            <a:ext cx="3200400" cy="24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600"/>
              </a:lnSpc>
            </a:pPr>
            <a:r>
              <a:rPr lang="ru-RU" sz="700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Работа дочки Шестопаловой Н.Н., медсестры </a:t>
            </a:r>
            <a:r>
              <a:rPr lang="ru-RU" sz="700" i="1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палатной-постовой</a:t>
            </a:r>
            <a:r>
              <a:rPr lang="ru-RU" sz="700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   </a:t>
            </a:r>
          </a:p>
          <a:p>
            <a:pPr algn="r">
              <a:lnSpc>
                <a:spcPts val="600"/>
              </a:lnSpc>
            </a:pPr>
            <a:r>
              <a:rPr lang="ru-RU" sz="700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отделения новорождённых</a:t>
            </a:r>
            <a:endParaRPr lang="ru-RU" sz="700" i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5\Desktop\Игорь\_ГАЗЕТА\№17 Май-2019, День Победы\материалы\9 мая-конвертирован-изображения\29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601200" y="24003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КБ №15 им О.М. Филатов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009A9A"/>
      </a:accent2>
      <a:accent3>
        <a:srgbClr val="333333"/>
      </a:accent3>
      <a:accent4>
        <a:srgbClr val="680059"/>
      </a:accent4>
      <a:accent5>
        <a:srgbClr val="E24A79"/>
      </a:accent5>
      <a:accent6>
        <a:srgbClr val="374A8F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6038</TotalTime>
  <Words>945</Words>
  <Application>Microsoft Office PowerPoint</Application>
  <PresentationFormat>A3 (297x420 мм)</PresentationFormat>
  <Paragraphs>91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 9</dc:title>
  <dc:creator>Демидов Игорь Михайлович</dc:creator>
  <cp:lastModifiedBy>Платные3</cp:lastModifiedBy>
  <cp:revision>655</cp:revision>
  <dcterms:created xsi:type="dcterms:W3CDTF">2017-10-31T07:45:32Z</dcterms:created>
  <dcterms:modified xsi:type="dcterms:W3CDTF">2019-05-08T11:16:10Z</dcterms:modified>
</cp:coreProperties>
</file>